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9" r:id="rId5"/>
    <p:sldId id="278" r:id="rId6"/>
    <p:sldId id="290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70"/>
  </p:normalViewPr>
  <p:slideViewPr>
    <p:cSldViewPr snapToGrid="0">
      <p:cViewPr varScale="1">
        <p:scale>
          <a:sx n="59" d="100"/>
          <a:sy n="59" d="100"/>
        </p:scale>
        <p:origin x="200" y="4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0AE1-5DBC-4417-A73B-5F29B67C532C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411-A9A9-4A09-A341-69C657AB4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2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31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63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1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9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1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9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xmlns="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xmlns="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xmlns="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xmlns="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4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4/26/21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" y="0"/>
            <a:ext cx="1219200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xmlns="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730" y="1016431"/>
            <a:ext cx="9144000" cy="212804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FAMILIES WITH HOPE</a:t>
            </a:r>
            <a:endParaRPr lang="en-US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object 7" descr="Beige rectangle">
            <a:extLst>
              <a:ext uri="{FF2B5EF4-FFF2-40B4-BE49-F238E27FC236}">
                <a16:creationId xmlns=""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3108000" y="3249811"/>
            <a:ext cx="597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9079" y="4419167"/>
            <a:ext cx="5311302" cy="477298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dirty="0"/>
              <a:t>SAMUEL &amp; </a:t>
            </a:r>
            <a:r>
              <a:rPr lang="en-US" dirty="0" smtClean="0"/>
              <a:t>WIRDIS </a:t>
            </a:r>
            <a:r>
              <a:rPr lang="en-US" dirty="0"/>
              <a:t>PEGUERO</a:t>
            </a:r>
            <a:endParaRPr lang="en-US" sz="2500" b="1" i="1" spc="6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pPr algn="ctr"/>
            <a:r>
              <a:rPr lang="es-DO" dirty="0"/>
              <a:t>LESSON 1:</a:t>
            </a:r>
            <a:br>
              <a:rPr lang="es-DO" dirty="0"/>
            </a:br>
            <a:r>
              <a:rPr lang="es-DO" dirty="0"/>
              <a:t>A HAPPY FAMILY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55690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bg1"/>
                </a:solidFill>
              </a:rPr>
              <a:t>6. </a:t>
            </a:r>
            <a:r>
              <a:rPr lang="en-US" sz="3200" dirty="0">
                <a:solidFill>
                  <a:schemeClr val="bg1"/>
                </a:solidFill>
              </a:rPr>
              <a:t>What is the key for the family to find hope and harmony </a:t>
            </a:r>
            <a:r>
              <a:rPr lang="en-US" sz="3200" dirty="0" smtClean="0">
                <a:solidFill>
                  <a:schemeClr val="bg1"/>
                </a:solidFill>
              </a:rPr>
              <a:t>nowadays</a:t>
            </a:r>
            <a:r>
              <a:rPr lang="es-DO" sz="3200" b="1" dirty="0" smtClean="0">
                <a:solidFill>
                  <a:schemeClr val="bg1"/>
                </a:solidFill>
              </a:rPr>
              <a:t>? Matthew </a:t>
            </a:r>
            <a:r>
              <a:rPr lang="es-DO" sz="3200" b="1" dirty="0">
                <a:solidFill>
                  <a:schemeClr val="bg1"/>
                </a:solidFill>
              </a:rPr>
              <a:t>11:28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2892933"/>
            <a:ext cx="5299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smtClean="0">
                <a:solidFill>
                  <a:schemeClr val="bg1"/>
                </a:solidFill>
              </a:rPr>
              <a:t>«</a:t>
            </a:r>
            <a:r>
              <a:rPr lang="es-DO" sz="3200">
                <a:solidFill>
                  <a:schemeClr val="bg1"/>
                </a:solidFill>
              </a:rPr>
              <a:t>Come unto me, all ye that labour and are heavy laden, and I will give you rest.</a:t>
            </a:r>
            <a:r>
              <a:rPr lang="es-DO" sz="3200" smtClean="0">
                <a:solidFill>
                  <a:schemeClr val="bg1"/>
                </a:solidFill>
              </a:rPr>
              <a:t>».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5225736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30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r>
              <a:rPr lang="en-US" dirty="0" smtClean="0"/>
              <a:t>Let’s Comment </a:t>
            </a:r>
            <a:r>
              <a:rPr lang="es-DO" dirty="0" smtClean="0"/>
              <a:t>…</a:t>
            </a:r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67057" y="1346204"/>
            <a:ext cx="50803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According to the verses studied above, for us today, </a:t>
            </a:r>
            <a:r>
              <a:rPr lang="en-US" sz="4000" b="1" dirty="0">
                <a:solidFill>
                  <a:schemeClr val="bg1"/>
                </a:solidFill>
              </a:rPr>
              <a:t>what is the message of hope that God's plan has for the family?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32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r>
              <a:rPr lang="es-DO" dirty="0" smtClean="0"/>
              <a:t>MY REACTION…</a:t>
            </a:r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741576"/>
            <a:ext cx="5080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 believe that God is the founder of the family and that His plan is the </a:t>
            </a:r>
            <a:r>
              <a:rPr lang="en-US" sz="3600" dirty="0" smtClean="0">
                <a:solidFill>
                  <a:schemeClr val="bg1"/>
                </a:solidFill>
              </a:rPr>
              <a:t>best, </a:t>
            </a:r>
            <a:r>
              <a:rPr lang="en-US" sz="3600" dirty="0">
                <a:solidFill>
                  <a:schemeClr val="bg1"/>
                </a:solidFill>
              </a:rPr>
              <a:t>in order to keep the family together.</a:t>
            </a:r>
          </a:p>
          <a:p>
            <a:r>
              <a:rPr lang="en-US" sz="3600" dirty="0">
                <a:solidFill>
                  <a:schemeClr val="bg1"/>
                </a:solidFill>
              </a:rPr>
              <a:t>I hope God blesses my home and helps us learn more about Him.  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12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38224"/>
            <a:ext cx="4269624" cy="1302111"/>
          </a:xfrm>
        </p:spPr>
        <p:txBody>
          <a:bodyPr>
            <a:normAutofit/>
          </a:bodyPr>
          <a:lstStyle/>
          <a:p>
            <a:r>
              <a:rPr lang="es-DO" smtClean="0"/>
              <a:t>PRAYER REQUESTS</a:t>
            </a:r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13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9256" y="1149023"/>
            <a:ext cx="5080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My family and personal prayer </a:t>
            </a:r>
            <a:r>
              <a:rPr lang="en-US" sz="3200" dirty="0" smtClean="0">
                <a:solidFill>
                  <a:schemeClr val="bg1"/>
                </a:solidFill>
              </a:rPr>
              <a:t>requests</a:t>
            </a:r>
            <a:r>
              <a:rPr lang="es-DO" sz="3200" b="1" dirty="0" smtClean="0">
                <a:solidFill>
                  <a:schemeClr val="bg1"/>
                </a:solidFill>
              </a:rPr>
              <a:t>…</a:t>
            </a:r>
          </a:p>
          <a:p>
            <a:endParaRPr lang="es-DO" sz="3200" b="1" dirty="0">
              <a:solidFill>
                <a:schemeClr val="bg1"/>
              </a:solidFill>
            </a:endParaRPr>
          </a:p>
          <a:p>
            <a:r>
              <a:rPr lang="es-DO" sz="3200" b="1" dirty="0" smtClean="0">
                <a:solidFill>
                  <a:schemeClr val="bg1"/>
                </a:solidFill>
              </a:rPr>
              <a:t>______________.</a:t>
            </a:r>
          </a:p>
          <a:p>
            <a:r>
              <a:rPr lang="es-DO" sz="3200" b="1" dirty="0" smtClean="0">
                <a:solidFill>
                  <a:schemeClr val="bg1"/>
                </a:solidFill>
              </a:rPr>
              <a:t>______________.</a:t>
            </a:r>
          </a:p>
          <a:p>
            <a:r>
              <a:rPr lang="es-DO" sz="3200" b="1" dirty="0" smtClean="0">
                <a:solidFill>
                  <a:schemeClr val="bg1"/>
                </a:solidFill>
              </a:rPr>
              <a:t>______________.</a:t>
            </a:r>
            <a:endParaRPr lang="es-DO" sz="30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1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0"/>
            <a:ext cx="6248400" cy="683537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>
                <a:solidFill>
                  <a:srgbClr val="FFC000"/>
                </a:solidFill>
              </a:rPr>
              <a:t>BLESSINGS TO YOUR FAMILY!</a:t>
            </a:r>
            <a:endParaRPr lang="en-US" sz="5000" dirty="0">
              <a:solidFill>
                <a:srgbClr val="FFC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BD43A5E-77DF-44FD-800D-158434A3ABC6}"/>
              </a:ext>
            </a:extLst>
          </p:cNvPr>
          <p:cNvSpPr txBox="1">
            <a:spLocks/>
          </p:cNvSpPr>
          <p:nvPr/>
        </p:nvSpPr>
        <p:spPr>
          <a:xfrm>
            <a:off x="838200" y="3387242"/>
            <a:ext cx="48592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A BIG </a:t>
            </a:r>
            <a:r>
              <a:rPr lang="en-US" sz="5000" dirty="0" smtClean="0">
                <a:solidFill>
                  <a:schemeClr val="bg1"/>
                </a:solidFill>
              </a:rPr>
              <a:t>HUG </a:t>
            </a:r>
            <a:r>
              <a:rPr lang="en-US" sz="5000" dirty="0" smtClean="0">
                <a:solidFill>
                  <a:schemeClr val="bg1"/>
                </a:solidFill>
              </a:rPr>
              <a:t>FOR YOU!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Autofit/>
          </a:bodyPr>
          <a:lstStyle/>
          <a:p>
            <a:pPr algn="ctr"/>
            <a:r>
              <a:rPr lang="es-DO" dirty="0" smtClean="0"/>
              <a:t>LESSON 1:</a:t>
            </a:r>
            <a:br>
              <a:rPr lang="es-DO" dirty="0" smtClean="0"/>
            </a:br>
            <a:r>
              <a:rPr lang="es-DO" dirty="0" smtClean="0"/>
              <a:t>A HAPPY FAMILY </a:t>
            </a:r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44343" y="453576"/>
            <a:ext cx="47604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 all want to have a happy family. This was also the desire of </a:t>
            </a:r>
            <a:r>
              <a:rPr lang="en-US" sz="3200" dirty="0" smtClean="0">
                <a:solidFill>
                  <a:schemeClr val="bg1"/>
                </a:solidFill>
              </a:rPr>
              <a:t>Ernest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Martha, </a:t>
            </a:r>
            <a:r>
              <a:rPr lang="en-US" sz="3200" dirty="0">
                <a:solidFill>
                  <a:schemeClr val="bg1"/>
                </a:solidFill>
              </a:rPr>
              <a:t>a newly married couple of modest economic status and who enjoyed exchanging beautiful ideas of what they expected from the future of their relationship.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7" y="438224"/>
            <a:ext cx="4182538" cy="1302111"/>
          </a:xfrm>
        </p:spPr>
        <p:txBody>
          <a:bodyPr>
            <a:normAutofit/>
          </a:bodyPr>
          <a:lstStyle/>
          <a:p>
            <a:pPr algn="ctr"/>
            <a:r>
              <a:rPr lang="es-DO" dirty="0"/>
              <a:t>LESSON 1:</a:t>
            </a:r>
            <a:br>
              <a:rPr lang="es-DO" dirty="0"/>
            </a:br>
            <a:r>
              <a:rPr lang="es-DO" dirty="0"/>
              <a:t>A HAPPY FAMILY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4816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bg1"/>
                </a:solidFill>
              </a:rPr>
              <a:t>1. </a:t>
            </a:r>
            <a:r>
              <a:rPr lang="en-US" sz="3200" dirty="0">
                <a:solidFill>
                  <a:schemeClr val="bg1"/>
                </a:solidFill>
              </a:rPr>
              <a:t>Who was the author of marriage and family? </a:t>
            </a:r>
            <a:r>
              <a:rPr lang="es-DO" sz="3200" b="1" dirty="0" smtClean="0">
                <a:solidFill>
                  <a:schemeClr val="bg1"/>
                </a:solidFill>
              </a:rPr>
              <a:t>Genesis </a:t>
            </a:r>
            <a:r>
              <a:rPr lang="es-DO" sz="3200" b="1" dirty="0">
                <a:solidFill>
                  <a:schemeClr val="bg1"/>
                </a:solidFill>
              </a:rPr>
              <a:t>2:18. 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2404296"/>
            <a:ext cx="4816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chemeClr val="bg1"/>
                </a:solidFill>
              </a:rPr>
              <a:t>«And </a:t>
            </a:r>
            <a:r>
              <a:rPr lang="es-DO" sz="3200" dirty="0">
                <a:solidFill>
                  <a:schemeClr val="bg1"/>
                </a:solidFill>
              </a:rPr>
              <a:t>the LORD God said, It is not good that the man should be alone; I will make him an help meet for him</a:t>
            </a:r>
            <a:r>
              <a:rPr lang="es-DO" sz="3200" dirty="0" smtClean="0">
                <a:solidFill>
                  <a:schemeClr val="bg1"/>
                </a:solidFill>
              </a:rPr>
              <a:t>."».</a:t>
            </a:r>
            <a:r>
              <a:rPr lang="es-DO" sz="3200" b="1" dirty="0" smtClean="0">
                <a:solidFill>
                  <a:schemeClr val="bg1"/>
                </a:solidFill>
              </a:rPr>
              <a:t> 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9023" y="5225736"/>
            <a:ext cx="500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6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pPr algn="ctr"/>
            <a:r>
              <a:rPr lang="es-DO" dirty="0"/>
              <a:t>LESSON 1:</a:t>
            </a:r>
            <a:br>
              <a:rPr lang="es-DO" dirty="0"/>
            </a:br>
            <a:r>
              <a:rPr lang="es-DO" dirty="0"/>
              <a:t>A HAPPY FAMILY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508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bg1"/>
                </a:solidFill>
              </a:rPr>
              <a:t>2. </a:t>
            </a:r>
            <a:r>
              <a:rPr lang="en-US" sz="3200" dirty="0">
                <a:solidFill>
                  <a:schemeClr val="bg1"/>
                </a:solidFill>
              </a:rPr>
              <a:t>How did God form the first couple?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s-DO" sz="3200" b="1" dirty="0" smtClean="0">
                <a:solidFill>
                  <a:schemeClr val="bg1"/>
                </a:solidFill>
              </a:rPr>
              <a:t>Genesis </a:t>
            </a:r>
            <a:r>
              <a:rPr lang="es-DO" sz="3200" b="1" dirty="0">
                <a:solidFill>
                  <a:schemeClr val="bg1"/>
                </a:solidFill>
              </a:rPr>
              <a:t>2:21-23.</a:t>
            </a:r>
            <a:endParaRPr lang="es-DO" sz="32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388499" y="2329354"/>
            <a:ext cx="4816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chemeClr val="bg1"/>
                </a:solidFill>
              </a:rPr>
              <a:t>«</a:t>
            </a:r>
            <a:r>
              <a:rPr lang="es-DO" sz="3200" dirty="0">
                <a:solidFill>
                  <a:schemeClr val="bg1"/>
                </a:solidFill>
              </a:rPr>
              <a:t>And the </a:t>
            </a:r>
            <a:r>
              <a:rPr lang="es-DO" sz="3200" cap="small" dirty="0">
                <a:solidFill>
                  <a:schemeClr val="bg1"/>
                </a:solidFill>
              </a:rPr>
              <a:t>Lord</a:t>
            </a:r>
            <a:r>
              <a:rPr lang="es-DO" sz="3200" dirty="0">
                <a:solidFill>
                  <a:schemeClr val="bg1"/>
                </a:solidFill>
              </a:rPr>
              <a:t> God caused a deep sleep to fall upon Adam, and he slept: and he took one of his ribs, and closed up the flesh instead </a:t>
            </a:r>
            <a:r>
              <a:rPr lang="es-DO" sz="3200" dirty="0" smtClean="0">
                <a:solidFill>
                  <a:schemeClr val="bg1"/>
                </a:solidFill>
              </a:rPr>
              <a:t>thereof</a:t>
            </a:r>
            <a:r>
              <a:rPr lang="mr-IN" sz="3200" dirty="0" smtClean="0">
                <a:solidFill>
                  <a:schemeClr val="bg1"/>
                </a:solidFill>
              </a:rPr>
              <a:t>…</a:t>
            </a:r>
            <a:endParaRPr lang="es-DO" sz="3200" dirty="0">
              <a:solidFill>
                <a:schemeClr val="bg1"/>
              </a:solidFill>
            </a:endParaRPr>
          </a:p>
          <a:p>
            <a:endParaRPr lang="es-D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pPr algn="ctr"/>
            <a:r>
              <a:rPr lang="es-DO" dirty="0"/>
              <a:t>LESSON 1:</a:t>
            </a:r>
            <a:br>
              <a:rPr lang="es-DO" dirty="0"/>
            </a:br>
            <a:r>
              <a:rPr lang="es-DO" dirty="0"/>
              <a:t>A HAPPY FAMILY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388499" y="453576"/>
            <a:ext cx="48163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chemeClr val="bg1"/>
                </a:solidFill>
              </a:rPr>
              <a:t>And the rib, which the </a:t>
            </a:r>
            <a:r>
              <a:rPr lang="es-DO" sz="3200" cap="small" dirty="0">
                <a:solidFill>
                  <a:schemeClr val="bg1"/>
                </a:solidFill>
              </a:rPr>
              <a:t>Lord</a:t>
            </a:r>
            <a:r>
              <a:rPr lang="es-DO" sz="3200" dirty="0">
                <a:solidFill>
                  <a:schemeClr val="bg1"/>
                </a:solidFill>
              </a:rPr>
              <a:t> God had taken from man, made he a woman, and brought her unto the man.</a:t>
            </a:r>
          </a:p>
          <a:p>
            <a:r>
              <a:rPr lang="es-DO" sz="3200" b="1" baseline="30000" dirty="0">
                <a:solidFill>
                  <a:schemeClr val="bg1"/>
                </a:solidFill>
              </a:rPr>
              <a:t> </a:t>
            </a:r>
            <a:r>
              <a:rPr lang="es-DO" sz="3200" dirty="0">
                <a:solidFill>
                  <a:schemeClr val="bg1"/>
                </a:solidFill>
              </a:rPr>
              <a:t>And Adam said, This is now bone of my bones, and flesh of my flesh: she shall be called Woman, because she was taken out of Man</a:t>
            </a:r>
            <a:r>
              <a:rPr lang="es-DO" sz="3200" dirty="0" smtClean="0">
                <a:solidFill>
                  <a:schemeClr val="bg1"/>
                </a:solidFill>
              </a:rPr>
              <a:t>.».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8499" y="6065076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pPr algn="ctr"/>
            <a:r>
              <a:rPr lang="es-DO" dirty="0"/>
              <a:t>LESSON 1:</a:t>
            </a:r>
            <a:br>
              <a:rPr lang="es-DO" dirty="0"/>
            </a:br>
            <a:r>
              <a:rPr lang="es-DO" dirty="0"/>
              <a:t>A HAPPY FAMILY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48163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bg1"/>
                </a:solidFill>
              </a:rPr>
              <a:t>3. </a:t>
            </a:r>
            <a:r>
              <a:rPr lang="en-US" sz="3200" dirty="0">
                <a:solidFill>
                  <a:schemeClr val="bg1"/>
                </a:solidFill>
              </a:rPr>
              <a:t>What are the essential principles set forth in Genesis </a:t>
            </a:r>
            <a:r>
              <a:rPr lang="en-US" sz="3200" dirty="0" smtClean="0">
                <a:solidFill>
                  <a:schemeClr val="bg1"/>
                </a:solidFill>
              </a:rPr>
              <a:t>2:24 </a:t>
            </a:r>
            <a:r>
              <a:rPr lang="en-US" sz="3200" dirty="0">
                <a:solidFill>
                  <a:schemeClr val="bg1"/>
                </a:solidFill>
              </a:rPr>
              <a:t>to maintain family </a:t>
            </a:r>
            <a:r>
              <a:rPr lang="en-US" sz="3200" dirty="0" smtClean="0">
                <a:solidFill>
                  <a:schemeClr val="bg1"/>
                </a:solidFill>
              </a:rPr>
              <a:t>bliss</a:t>
            </a:r>
            <a:r>
              <a:rPr lang="es-DO" sz="3200" b="1" dirty="0" smtClean="0">
                <a:solidFill>
                  <a:schemeClr val="bg1"/>
                </a:solidFill>
              </a:rPr>
              <a:t>?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3295249"/>
            <a:ext cx="4816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smtClean="0">
                <a:solidFill>
                  <a:schemeClr val="bg1"/>
                </a:solidFill>
              </a:rPr>
              <a:t>«</a:t>
            </a:r>
            <a:r>
              <a:rPr lang="es-DO" sz="3200">
                <a:solidFill>
                  <a:schemeClr val="bg1"/>
                </a:solidFill>
              </a:rPr>
              <a:t>Therefore shall a man leave his father and his mother, and shall cleave unto his wife: and they shall be one flesh.</a:t>
            </a:r>
            <a:r>
              <a:rPr lang="es-DO" sz="3200" smtClean="0">
                <a:solidFill>
                  <a:schemeClr val="bg1"/>
                </a:solidFill>
              </a:rPr>
              <a:t>».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8499" y="5955252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87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438224"/>
            <a:ext cx="4313167" cy="1302111"/>
          </a:xfrm>
        </p:spPr>
        <p:txBody>
          <a:bodyPr>
            <a:normAutofit/>
          </a:bodyPr>
          <a:lstStyle/>
          <a:p>
            <a:pPr algn="ctr"/>
            <a:r>
              <a:rPr lang="es-DO" dirty="0"/>
              <a:t>LESSON 1:</a:t>
            </a:r>
            <a:br>
              <a:rPr lang="es-DO" dirty="0"/>
            </a:br>
            <a:r>
              <a:rPr lang="es-DO" dirty="0"/>
              <a:t>A HAPPY FAMILY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5569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bg1"/>
                </a:solidFill>
              </a:rPr>
              <a:t>4. </a:t>
            </a:r>
            <a:r>
              <a:rPr lang="en-US" sz="3200" dirty="0">
                <a:solidFill>
                  <a:schemeClr val="bg1"/>
                </a:solidFill>
              </a:rPr>
              <a:t>How did Jesus reaffirm the importance of </a:t>
            </a:r>
            <a:r>
              <a:rPr lang="en-US" sz="3200" dirty="0" smtClean="0">
                <a:solidFill>
                  <a:schemeClr val="bg1"/>
                </a:solidFill>
              </a:rPr>
              <a:t>marriage</a:t>
            </a:r>
            <a:r>
              <a:rPr lang="es-DO" sz="3200" b="1" dirty="0" smtClean="0">
                <a:solidFill>
                  <a:schemeClr val="bg1"/>
                </a:solidFill>
              </a:rPr>
              <a:t>? Juan 2:1-11</a:t>
            </a:r>
            <a:r>
              <a:rPr lang="es-DO" sz="3200" b="1" dirty="0">
                <a:solidFill>
                  <a:schemeClr val="bg1"/>
                </a:solidFill>
              </a:rPr>
              <a:t>. 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2404296"/>
            <a:ext cx="5299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chemeClr val="bg1"/>
                </a:solidFill>
              </a:rPr>
              <a:t>«</a:t>
            </a:r>
            <a:r>
              <a:rPr lang="es-DO" sz="3200" dirty="0">
                <a:solidFill>
                  <a:schemeClr val="bg1"/>
                </a:solidFill>
              </a:rPr>
              <a:t>And the third day there was a marriage in Cana of Galilee; and the mother of Jesus was there:</a:t>
            </a:r>
          </a:p>
          <a:p>
            <a:r>
              <a:rPr lang="es-DO" sz="3200" b="1" baseline="30000" dirty="0">
                <a:solidFill>
                  <a:schemeClr val="bg1"/>
                </a:solidFill>
              </a:rPr>
              <a:t>2 </a:t>
            </a:r>
            <a:r>
              <a:rPr lang="es-DO" sz="3200" dirty="0">
                <a:solidFill>
                  <a:schemeClr val="bg1"/>
                </a:solidFill>
              </a:rPr>
              <a:t>And both Jesus was called, and his disciples, to the </a:t>
            </a:r>
            <a:r>
              <a:rPr lang="es-DO" sz="3200" dirty="0" smtClean="0">
                <a:solidFill>
                  <a:schemeClr val="bg1"/>
                </a:solidFill>
              </a:rPr>
              <a:t>marriage…»</a:t>
            </a:r>
            <a:endParaRPr lang="es-DO" sz="32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67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pPr algn="ctr"/>
            <a:r>
              <a:rPr lang="es-DO" dirty="0"/>
              <a:t>LESSON 1:</a:t>
            </a:r>
            <a:br>
              <a:rPr lang="es-DO" dirty="0"/>
            </a:br>
            <a:r>
              <a:rPr lang="es-DO" dirty="0"/>
              <a:t>A HAPPY FAMILY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7993" y="2612733"/>
            <a:ext cx="5299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chemeClr val="bg1"/>
                </a:solidFill>
              </a:rPr>
              <a:t>«… </a:t>
            </a:r>
            <a:r>
              <a:rPr lang="es-DO" sz="3200" dirty="0">
                <a:solidFill>
                  <a:schemeClr val="bg1"/>
                </a:solidFill>
              </a:rPr>
              <a:t>This beginning of miracles did Jesus in Cana of Galilee, and manifested forth his glory; and his disciples believed on him.</a:t>
            </a:r>
            <a:r>
              <a:rPr lang="es-DO" sz="3200" dirty="0" smtClean="0">
                <a:solidFill>
                  <a:schemeClr val="bg1"/>
                </a:solidFill>
              </a:rPr>
              <a:t>».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5590127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6388499" y="620225"/>
            <a:ext cx="5569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bg1"/>
                </a:solidFill>
              </a:rPr>
              <a:t>4. </a:t>
            </a:r>
            <a:r>
              <a:rPr lang="en-US" sz="3200" dirty="0">
                <a:solidFill>
                  <a:schemeClr val="bg1"/>
                </a:solidFill>
              </a:rPr>
              <a:t>How did Jesus reaffirm the importance of </a:t>
            </a:r>
            <a:r>
              <a:rPr lang="en-US" sz="3200" dirty="0" smtClean="0">
                <a:solidFill>
                  <a:schemeClr val="bg1"/>
                </a:solidFill>
              </a:rPr>
              <a:t>marriage</a:t>
            </a:r>
            <a:r>
              <a:rPr lang="es-DO" sz="3200" b="1" dirty="0" smtClean="0">
                <a:solidFill>
                  <a:schemeClr val="bg1"/>
                </a:solidFill>
              </a:rPr>
              <a:t>? John 2:1-11</a:t>
            </a:r>
            <a:r>
              <a:rPr lang="es-DO" sz="3200" b="1" dirty="0">
                <a:solidFill>
                  <a:schemeClr val="bg1"/>
                </a:solidFill>
              </a:rPr>
              <a:t>. </a:t>
            </a:r>
            <a:endParaRPr lang="es-D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pPr algn="ctr"/>
            <a:r>
              <a:rPr lang="es-DO" dirty="0"/>
              <a:t>LESSON 1:</a:t>
            </a:r>
            <a:br>
              <a:rPr lang="es-DO" dirty="0"/>
            </a:br>
            <a:r>
              <a:rPr lang="es-DO" dirty="0"/>
              <a:t>A HAPPY FAMILY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5299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bg1"/>
                </a:solidFill>
              </a:rPr>
              <a:t>5. </a:t>
            </a:r>
            <a:r>
              <a:rPr lang="en-US" sz="3200" dirty="0">
                <a:solidFill>
                  <a:schemeClr val="bg1"/>
                </a:solidFill>
              </a:rPr>
              <a:t>In God's plan, how are children </a:t>
            </a:r>
            <a:r>
              <a:rPr lang="en-US" sz="3200" dirty="0" smtClean="0">
                <a:solidFill>
                  <a:schemeClr val="bg1"/>
                </a:solidFill>
              </a:rPr>
              <a:t>deemed</a:t>
            </a:r>
            <a:r>
              <a:rPr lang="es-DO" sz="3200" b="1" dirty="0" smtClean="0">
                <a:solidFill>
                  <a:schemeClr val="bg1"/>
                </a:solidFill>
              </a:rPr>
              <a:t>? Psalm </a:t>
            </a:r>
            <a:r>
              <a:rPr lang="es-DO" sz="3200" b="1" dirty="0">
                <a:solidFill>
                  <a:schemeClr val="bg1"/>
                </a:solidFill>
              </a:rPr>
              <a:t>127:3. 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7993" y="2392572"/>
            <a:ext cx="5299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smtClean="0">
                <a:solidFill>
                  <a:schemeClr val="bg1"/>
                </a:solidFill>
              </a:rPr>
              <a:t>«</a:t>
            </a:r>
            <a:r>
              <a:rPr lang="es-DO" sz="3200">
                <a:solidFill>
                  <a:schemeClr val="bg1"/>
                </a:solidFill>
              </a:rPr>
              <a:t>Lo, children are an heritage of the </a:t>
            </a:r>
            <a:r>
              <a:rPr lang="es-DO" sz="3200" cap="small">
                <a:solidFill>
                  <a:schemeClr val="bg1"/>
                </a:solidFill>
              </a:rPr>
              <a:t>Lord</a:t>
            </a:r>
            <a:r>
              <a:rPr lang="es-DO" sz="3200">
                <a:solidFill>
                  <a:schemeClr val="bg1"/>
                </a:solidFill>
              </a:rPr>
              <a:t>: and the fruit of the womb is his reward.</a:t>
            </a:r>
            <a:r>
              <a:rPr lang="es-DO" sz="3200" smtClean="0">
                <a:solidFill>
                  <a:schemeClr val="bg1"/>
                </a:solidFill>
              </a:rPr>
              <a:t>».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4859565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71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5022061_Professional services marketing plan_SL_V1" id="{B214D568-CC3C-4109-877A-D7A12976D35F}" vid="{D425069E-A49A-4A86-9A62-1864F0635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18CE8-9293-4220-BA3B-5D353B13ABC9}">
  <ds:schemaRefs>
    <ds:schemaRef ds:uri="http://schemas.microsoft.com/office/infopath/2007/PartnerControls"/>
    <ds:schemaRef ds:uri="http://purl.org/dc/elements/1.1/"/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marketing plan</Template>
  <TotalTime>0</TotalTime>
  <Words>455</Words>
  <Application>Microsoft Macintosh PowerPoint</Application>
  <PresentationFormat>Widescreen</PresentationFormat>
  <Paragraphs>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</vt:lpstr>
      <vt:lpstr>Calibri</vt:lpstr>
      <vt:lpstr>Gill Sans MT</vt:lpstr>
      <vt:lpstr>Office Theme</vt:lpstr>
      <vt:lpstr>FAMILIES WITH HOPE</vt:lpstr>
      <vt:lpstr>LESSON 1: A HAPPY FAMILY </vt:lpstr>
      <vt:lpstr>LESSON 1: A HAPPY FAMILY </vt:lpstr>
      <vt:lpstr>LESSON 1: A HAPPY FAMILY </vt:lpstr>
      <vt:lpstr>LESSON 1: A HAPPY FAMILY </vt:lpstr>
      <vt:lpstr>LESSON 1: A HAPPY FAMILY </vt:lpstr>
      <vt:lpstr>LESSON 1: A HAPPY FAMILY </vt:lpstr>
      <vt:lpstr>LESSON 1: A HAPPY FAMILY </vt:lpstr>
      <vt:lpstr>LESSON 1: A HAPPY FAMILY </vt:lpstr>
      <vt:lpstr>LESSON 1: A HAPPY FAMILY </vt:lpstr>
      <vt:lpstr>Let’s Comment …</vt:lpstr>
      <vt:lpstr>MY REACTION…</vt:lpstr>
      <vt:lpstr>PRAYER REQUESTS</vt:lpstr>
      <vt:lpstr>BLESSINGS TO YOUR FAMILY!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2020-08-03T12:54:30Z</dcterms:created>
  <dcterms:modified xsi:type="dcterms:W3CDTF">2021-04-26T21:15:24Z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